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7"/>
  </p:handoutMasterIdLst>
  <p:sldIdLst>
    <p:sldId id="471" r:id="rId2"/>
    <p:sldId id="710" r:id="rId3"/>
    <p:sldId id="692" r:id="rId4"/>
    <p:sldId id="711" r:id="rId5"/>
    <p:sldId id="712" r:id="rId6"/>
    <p:sldId id="713" r:id="rId7"/>
    <p:sldId id="714" r:id="rId8"/>
    <p:sldId id="715" r:id="rId9"/>
    <p:sldId id="716" r:id="rId10"/>
    <p:sldId id="717" r:id="rId11"/>
    <p:sldId id="718" r:id="rId12"/>
    <p:sldId id="719" r:id="rId13"/>
    <p:sldId id="720" r:id="rId14"/>
    <p:sldId id="721" r:id="rId15"/>
    <p:sldId id="722" r:id="rId16"/>
    <p:sldId id="723" r:id="rId17"/>
    <p:sldId id="724" r:id="rId18"/>
    <p:sldId id="725" r:id="rId19"/>
    <p:sldId id="726" r:id="rId20"/>
    <p:sldId id="727" r:id="rId21"/>
    <p:sldId id="728" r:id="rId22"/>
    <p:sldId id="729" r:id="rId23"/>
    <p:sldId id="730" r:id="rId24"/>
    <p:sldId id="731" r:id="rId25"/>
    <p:sldId id="732" r:id="rId26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itchFamily="3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itchFamily="3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itchFamily="3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itchFamily="3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itchFamily="36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imes" pitchFamily="36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imes" pitchFamily="36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imes" pitchFamily="36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imes" pitchFamily="3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B052"/>
    <a:srgbClr val="FF002A"/>
    <a:srgbClr val="FBFF00"/>
    <a:srgbClr val="FCFF17"/>
    <a:srgbClr val="575757"/>
    <a:srgbClr val="820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0072897-3B28-43C1-BCE3-66215EE3335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02D6F795-6B42-41EF-BB18-AF323B11D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4A1B4-C536-418F-920C-6FEBABC10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C770D-6F5B-40A8-BFD2-409481BA7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0C69D-A087-4732-8876-6ABBE2B25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730B6-2C2C-4134-A4BA-4AE51AFE5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999DB-3151-4B4D-9586-24BDE8604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30FA7-A839-4530-8D3B-0F636F030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5C15B-3852-4E82-93E8-601DF4CD7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246A4-EA59-4DF8-A367-77FEF3F85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6176C-8F87-4468-A8B3-67CA9F074F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17AA5-77A8-4CE9-A014-773690F54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A0EF1-329F-43EF-A776-596E74BDE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BC021E22-1C51-4ABA-B32C-8374D6AFF5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Outline Of Today’s Discussion</a:t>
            </a:r>
            <a:endParaRPr lang="en-U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382000" cy="5181600"/>
          </a:xfrm>
        </p:spPr>
        <p:txBody>
          <a:bodyPr/>
          <a:lstStyle/>
          <a:p>
            <a:pPr marL="609600" indent="-609600">
              <a:buFont typeface="Times" pitchFamily="36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buFont typeface="Times" pitchFamily="36" charset="0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Monocular &amp; Binocular Depth Cues: 	Understanding Retinal Disparity</a:t>
            </a: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buFont typeface="Times" pitchFamily="36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buFont typeface="Times" pitchFamily="36" charset="0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4191000" y="5867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9144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sp>
        <p:nvSpPr>
          <p:cNvPr id="525315" name="Text Box 3"/>
          <p:cNvSpPr txBox="1">
            <a:spLocks noChangeArrowheads="1"/>
          </p:cNvSpPr>
          <p:nvPr/>
        </p:nvSpPr>
        <p:spPr bwMode="auto">
          <a:xfrm>
            <a:off x="2192338" y="1524000"/>
            <a:ext cx="5503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Let your eyes relax (uncross).  </a:t>
            </a:r>
            <a:endParaRPr lang="en-US" b="1"/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709613" y="5562600"/>
            <a:ext cx="8183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The two images will slide together perceptually,</a:t>
            </a:r>
          </a:p>
          <a:p>
            <a:pPr algn="ctr"/>
            <a:r>
              <a:rPr lang="en-US" sz="2800" b="1"/>
              <a:t>and the central oval will appear “nearer” in depth.</a:t>
            </a:r>
            <a:r>
              <a:rPr lang="en-US" sz="3200" b="1"/>
              <a:t>   </a:t>
            </a:r>
            <a:endParaRPr lang="en-US" b="1"/>
          </a:p>
        </p:txBody>
      </p:sp>
      <p:pic>
        <p:nvPicPr>
          <p:cNvPr id="525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825" y="2209800"/>
            <a:ext cx="5137150" cy="3333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9144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sp>
        <p:nvSpPr>
          <p:cNvPr id="526339" name="Text Box 3"/>
          <p:cNvSpPr txBox="1">
            <a:spLocks noChangeArrowheads="1"/>
          </p:cNvSpPr>
          <p:nvPr/>
        </p:nvSpPr>
        <p:spPr bwMode="auto">
          <a:xfrm>
            <a:off x="1690688" y="1219200"/>
            <a:ext cx="6232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See The Hand-out: Bottom Image  </a:t>
            </a:r>
            <a:endParaRPr lang="en-US" b="1"/>
          </a:p>
        </p:txBody>
      </p:sp>
      <p:pic>
        <p:nvPicPr>
          <p:cNvPr id="526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057400"/>
            <a:ext cx="5210175" cy="3349625"/>
          </a:xfrm>
          <a:prstGeom prst="rect">
            <a:avLst/>
          </a:prstGeom>
          <a:noFill/>
        </p:spPr>
      </p:pic>
      <p:sp>
        <p:nvSpPr>
          <p:cNvPr id="526341" name="Text Box 5"/>
          <p:cNvSpPr txBox="1">
            <a:spLocks noChangeArrowheads="1"/>
          </p:cNvSpPr>
          <p:nvPr/>
        </p:nvSpPr>
        <p:spPr bwMode="auto">
          <a:xfrm>
            <a:off x="2438400" y="5715000"/>
            <a:ext cx="48244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More Free Fusing Practice</a:t>
            </a:r>
          </a:p>
          <a:p>
            <a:pPr algn="ctr"/>
            <a:r>
              <a:rPr lang="en-US" sz="3200" b="1"/>
              <a:t>What do you see?  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sp>
        <p:nvSpPr>
          <p:cNvPr id="527363" name="Text Box 3"/>
          <p:cNvSpPr txBox="1">
            <a:spLocks noChangeArrowheads="1"/>
          </p:cNvSpPr>
          <p:nvPr/>
        </p:nvSpPr>
        <p:spPr bwMode="auto">
          <a:xfrm>
            <a:off x="1346200" y="990600"/>
            <a:ext cx="683101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Note:</a:t>
            </a:r>
            <a:r>
              <a:rPr lang="en-US" sz="2400" b="1"/>
              <a:t> When S&amp;P geeks go on vacation,  </a:t>
            </a:r>
          </a:p>
          <a:p>
            <a:pPr algn="ctr"/>
            <a:r>
              <a:rPr lang="en-US" sz="2400" b="1"/>
              <a:t>they take two photos of everything (6.5 cm apart).</a:t>
            </a:r>
            <a:r>
              <a:rPr lang="en-US" sz="2800" b="1"/>
              <a:t>  </a:t>
            </a:r>
          </a:p>
        </p:txBody>
      </p:sp>
      <p:pic>
        <p:nvPicPr>
          <p:cNvPr id="527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6526213" cy="3592513"/>
          </a:xfrm>
          <a:prstGeom prst="rect">
            <a:avLst/>
          </a:prstGeom>
          <a:noFill/>
        </p:spPr>
      </p:pic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1143000" y="5745163"/>
            <a:ext cx="7304088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They then “free fuse” the photos, which contain lateral</a:t>
            </a:r>
          </a:p>
          <a:p>
            <a:pPr algn="ctr"/>
            <a:r>
              <a:rPr lang="en-US" sz="2400" b="1"/>
              <a:t>separations that generate 3D views of their vacation!</a:t>
            </a:r>
            <a:r>
              <a:rPr lang="en-US" sz="2800" b="1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The lateral separation between objects as seen by the left eye and by the right eye is called </a:t>
            </a:r>
            <a:r>
              <a:rPr lang="en-US" sz="2400" b="1" u="sng" dirty="0">
                <a:solidFill>
                  <a:srgbClr val="FFFF00"/>
                </a:solidFill>
              </a:rPr>
              <a:t>Retinal Disparity.</a:t>
            </a: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The perception of depth that arises solely from retinal disparity is called </a:t>
            </a:r>
            <a:r>
              <a:rPr lang="en-US" sz="2400" b="1" u="sng" dirty="0">
                <a:solidFill>
                  <a:srgbClr val="FFFF00"/>
                </a:solidFill>
              </a:rPr>
              <a:t>Stereopsis</a:t>
            </a:r>
            <a:r>
              <a:rPr lang="en-US" sz="2400" b="1" dirty="0">
                <a:solidFill>
                  <a:schemeClr val="bg1"/>
                </a:solidFill>
              </a:rPr>
              <a:t> (“solid vision”).</a:t>
            </a: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Let’s see the geometry that gives rise to retinal disparities, and stereopsis. It starts with where our eyes are fixated…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9144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pic>
        <p:nvPicPr>
          <p:cNvPr id="529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0200"/>
            <a:ext cx="4964113" cy="4000500"/>
          </a:xfrm>
          <a:prstGeom prst="rect">
            <a:avLst/>
          </a:prstGeom>
          <a:noFill/>
        </p:spPr>
      </p:pic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1441450" y="990600"/>
            <a:ext cx="6740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The horopter is the plane of fixation.  </a:t>
            </a:r>
            <a:endParaRPr lang="en-US" b="1"/>
          </a:p>
        </p:txBody>
      </p:sp>
      <p:sp>
        <p:nvSpPr>
          <p:cNvPr id="529413" name="Rectangle 5"/>
          <p:cNvSpPr>
            <a:spLocks noChangeArrowheads="1"/>
          </p:cNvSpPr>
          <p:nvPr/>
        </p:nvSpPr>
        <p:spPr bwMode="auto">
          <a:xfrm>
            <a:off x="3581400" y="1676400"/>
            <a:ext cx="1905000" cy="3048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9414" name="Rectangle 6"/>
          <p:cNvSpPr>
            <a:spLocks noChangeArrowheads="1"/>
          </p:cNvSpPr>
          <p:nvPr/>
        </p:nvSpPr>
        <p:spPr bwMode="auto">
          <a:xfrm>
            <a:off x="3200400" y="2590800"/>
            <a:ext cx="1219200" cy="304800"/>
          </a:xfrm>
          <a:prstGeom prst="rect">
            <a:avLst/>
          </a:prstGeom>
          <a:solidFill>
            <a:srgbClr val="E6E6E6"/>
          </a:solidFill>
          <a:ln w="9525">
            <a:solidFill>
              <a:srgbClr val="E6E6E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9415" name="Rectangle 7"/>
          <p:cNvSpPr>
            <a:spLocks noChangeArrowheads="1"/>
          </p:cNvSpPr>
          <p:nvPr/>
        </p:nvSpPr>
        <p:spPr bwMode="auto">
          <a:xfrm>
            <a:off x="4876800" y="2590800"/>
            <a:ext cx="914400" cy="304800"/>
          </a:xfrm>
          <a:prstGeom prst="rect">
            <a:avLst/>
          </a:prstGeom>
          <a:solidFill>
            <a:srgbClr val="E6E6E6"/>
          </a:solidFill>
          <a:ln w="9525">
            <a:solidFill>
              <a:srgbClr val="E6E6E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9416" name="Rectangle 8"/>
          <p:cNvSpPr>
            <a:spLocks noChangeArrowheads="1"/>
          </p:cNvSpPr>
          <p:nvPr/>
        </p:nvSpPr>
        <p:spPr bwMode="auto">
          <a:xfrm>
            <a:off x="5715000" y="2971800"/>
            <a:ext cx="1066800" cy="304800"/>
          </a:xfrm>
          <a:prstGeom prst="rect">
            <a:avLst/>
          </a:prstGeom>
          <a:solidFill>
            <a:srgbClr val="E6E6E6"/>
          </a:solidFill>
          <a:ln w="9525">
            <a:solidFill>
              <a:srgbClr val="E6E6E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9417" name="Text Box 9"/>
          <p:cNvSpPr txBox="1">
            <a:spLocks noChangeArrowheads="1"/>
          </p:cNvSpPr>
          <p:nvPr/>
        </p:nvSpPr>
        <p:spPr bwMode="auto">
          <a:xfrm>
            <a:off x="828675" y="5973763"/>
            <a:ext cx="7883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The Horopter is the Plane of Zero Disparity.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pic>
        <p:nvPicPr>
          <p:cNvPr id="530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4964113" cy="4000500"/>
          </a:xfrm>
          <a:prstGeom prst="rect">
            <a:avLst/>
          </a:prstGeom>
          <a:noFill/>
        </p:spPr>
      </p:pic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828675" y="1143000"/>
            <a:ext cx="7883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The Horopter is the Plane of Zero Disparity.</a:t>
            </a:r>
            <a:endParaRPr lang="en-US" b="1"/>
          </a:p>
        </p:txBody>
      </p:sp>
      <p:sp>
        <p:nvSpPr>
          <p:cNvPr id="530437" name="Text Box 5"/>
          <p:cNvSpPr txBox="1">
            <a:spLocks noChangeArrowheads="1"/>
          </p:cNvSpPr>
          <p:nvPr/>
        </p:nvSpPr>
        <p:spPr bwMode="auto">
          <a:xfrm>
            <a:off x="1308100" y="5638800"/>
            <a:ext cx="6718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All objects on the horopter project to </a:t>
            </a:r>
          </a:p>
          <a:p>
            <a:pPr algn="ctr"/>
            <a:r>
              <a:rPr lang="en-US" sz="3200" b="1"/>
              <a:t>corresponding retinal points.</a:t>
            </a:r>
            <a:endParaRPr lang="en-US" b="1"/>
          </a:p>
        </p:txBody>
      </p:sp>
      <p:sp>
        <p:nvSpPr>
          <p:cNvPr id="530438" name="Rectangle 6"/>
          <p:cNvSpPr>
            <a:spLocks noChangeArrowheads="1"/>
          </p:cNvSpPr>
          <p:nvPr/>
        </p:nvSpPr>
        <p:spPr bwMode="auto">
          <a:xfrm>
            <a:off x="3581400" y="1752600"/>
            <a:ext cx="1905000" cy="228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439" name="Rectangle 7"/>
          <p:cNvSpPr>
            <a:spLocks noChangeArrowheads="1"/>
          </p:cNvSpPr>
          <p:nvPr/>
        </p:nvSpPr>
        <p:spPr bwMode="auto">
          <a:xfrm rot="-522367">
            <a:off x="3200400" y="2667000"/>
            <a:ext cx="1219200" cy="304800"/>
          </a:xfrm>
          <a:prstGeom prst="rect">
            <a:avLst/>
          </a:prstGeom>
          <a:solidFill>
            <a:srgbClr val="E6E6E6"/>
          </a:solidFill>
          <a:ln w="9525">
            <a:solidFill>
              <a:srgbClr val="E6E6E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440" name="Oval 8"/>
          <p:cNvSpPr>
            <a:spLocks noChangeArrowheads="1"/>
          </p:cNvSpPr>
          <p:nvPr/>
        </p:nvSpPr>
        <p:spPr bwMode="auto">
          <a:xfrm>
            <a:off x="4876800" y="2743200"/>
            <a:ext cx="762000" cy="228600"/>
          </a:xfrm>
          <a:prstGeom prst="ellipse">
            <a:avLst/>
          </a:prstGeom>
          <a:solidFill>
            <a:srgbClr val="E6E6E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441" name="Text Box 9"/>
          <p:cNvSpPr txBox="1">
            <a:spLocks noChangeArrowheads="1"/>
          </p:cNvSpPr>
          <p:nvPr/>
        </p:nvSpPr>
        <p:spPr bwMode="auto">
          <a:xfrm>
            <a:off x="2209800" y="2819400"/>
            <a:ext cx="147161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Remember:</a:t>
            </a:r>
          </a:p>
          <a:p>
            <a:r>
              <a:rPr lang="en-US" sz="2000" b="1">
                <a:solidFill>
                  <a:srgbClr val="FF0000"/>
                </a:solidFill>
              </a:rPr>
              <a:t>light travels</a:t>
            </a:r>
          </a:p>
          <a:p>
            <a:r>
              <a:rPr lang="en-US" sz="2000" b="1">
                <a:solidFill>
                  <a:srgbClr val="FF0000"/>
                </a:solidFill>
              </a:rPr>
              <a:t>in straight</a:t>
            </a:r>
          </a:p>
          <a:p>
            <a:r>
              <a:rPr lang="en-US" sz="2000" b="1">
                <a:solidFill>
                  <a:srgbClr val="FF0000"/>
                </a:solidFill>
              </a:rPr>
              <a:t>lines.</a:t>
            </a:r>
            <a:r>
              <a:rPr lang="en-US" sz="2800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pic>
        <p:nvPicPr>
          <p:cNvPr id="531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0"/>
            <a:ext cx="5951538" cy="3041650"/>
          </a:xfrm>
          <a:prstGeom prst="rect">
            <a:avLst/>
          </a:prstGeom>
          <a:noFill/>
        </p:spPr>
      </p:pic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35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Corresponding Retinal Points = Zero Disparity</a:t>
            </a:r>
            <a:endParaRPr lang="en-US" b="1"/>
          </a:p>
        </p:txBody>
      </p:sp>
      <p:sp>
        <p:nvSpPr>
          <p:cNvPr id="531461" name="Text Box 5"/>
          <p:cNvSpPr txBox="1">
            <a:spLocks noChangeArrowheads="1"/>
          </p:cNvSpPr>
          <p:nvPr/>
        </p:nvSpPr>
        <p:spPr bwMode="auto">
          <a:xfrm>
            <a:off x="838200" y="5410200"/>
            <a:ext cx="764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To determine corresponding retinal points,</a:t>
            </a:r>
          </a:p>
          <a:p>
            <a:pPr algn="ctr"/>
            <a:r>
              <a:rPr lang="en-US" sz="3200" b="1"/>
              <a:t>“slide” one eye on top of the other.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pic>
        <p:nvPicPr>
          <p:cNvPr id="532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33600"/>
            <a:ext cx="4176713" cy="3413125"/>
          </a:xfrm>
          <a:prstGeom prst="rect">
            <a:avLst/>
          </a:prstGeom>
          <a:noFill/>
        </p:spPr>
      </p:pic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1600200" y="1416050"/>
            <a:ext cx="6397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Sue, Ralph &amp; Harry are on the horopter,</a:t>
            </a:r>
          </a:p>
        </p:txBody>
      </p:sp>
      <p:sp>
        <p:nvSpPr>
          <p:cNvPr id="532485" name="Text Box 5"/>
          <p:cNvSpPr txBox="1">
            <a:spLocks noChangeArrowheads="1"/>
          </p:cNvSpPr>
          <p:nvPr/>
        </p:nvSpPr>
        <p:spPr bwMode="auto">
          <a:xfrm>
            <a:off x="627063" y="5713413"/>
            <a:ext cx="7969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therefore, each projects to corresponding points</a:t>
            </a:r>
          </a:p>
          <a:p>
            <a:pPr algn="ctr"/>
            <a:r>
              <a:rPr lang="en-US" sz="2800" b="1"/>
              <a:t>(“rotate” and “slide” the eyes on top of each other).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pic>
        <p:nvPicPr>
          <p:cNvPr id="533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860550"/>
            <a:ext cx="2413000" cy="3738563"/>
          </a:xfrm>
          <a:prstGeom prst="rect">
            <a:avLst/>
          </a:prstGeom>
          <a:noFill/>
        </p:spPr>
      </p:pic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2424113" y="1295400"/>
            <a:ext cx="4129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If the fixation point is “P”</a:t>
            </a:r>
          </a:p>
        </p:txBody>
      </p:sp>
      <p:sp>
        <p:nvSpPr>
          <p:cNvPr id="533509" name="Text Box 5"/>
          <p:cNvSpPr txBox="1">
            <a:spLocks noChangeArrowheads="1"/>
          </p:cNvSpPr>
          <p:nvPr/>
        </p:nvSpPr>
        <p:spPr bwMode="auto">
          <a:xfrm>
            <a:off x="387350" y="5670550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Then point “C”, which is closer than fixation,</a:t>
            </a:r>
          </a:p>
          <a:p>
            <a:pPr algn="ctr"/>
            <a:r>
              <a:rPr lang="en-US" sz="2800" b="1"/>
              <a:t>projects to </a:t>
            </a:r>
            <a:r>
              <a:rPr lang="en-US" sz="2800" b="1">
                <a:solidFill>
                  <a:srgbClr val="FFFF00"/>
                </a:solidFill>
              </a:rPr>
              <a:t>non-corresponding points</a:t>
            </a:r>
            <a:r>
              <a:rPr lang="en-US" sz="2800" b="1"/>
              <a:t> in the two retinas.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pic>
        <p:nvPicPr>
          <p:cNvPr id="534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860550"/>
            <a:ext cx="2413000" cy="3738563"/>
          </a:xfrm>
          <a:prstGeom prst="rect">
            <a:avLst/>
          </a:prstGeom>
          <a:noFill/>
        </p:spPr>
      </p:pic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525463" y="1295400"/>
            <a:ext cx="8161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All points </a:t>
            </a:r>
            <a:r>
              <a:rPr lang="en-US" sz="2400" b="1">
                <a:solidFill>
                  <a:srgbClr val="FFFF00"/>
                </a:solidFill>
              </a:rPr>
              <a:t>closer</a:t>
            </a:r>
            <a:r>
              <a:rPr lang="en-US" sz="2400" b="1"/>
              <a:t> than fixation generate </a:t>
            </a:r>
            <a:r>
              <a:rPr lang="en-US" sz="2400" b="1">
                <a:solidFill>
                  <a:srgbClr val="FFFF00"/>
                </a:solidFill>
              </a:rPr>
              <a:t>“crossed”</a:t>
            </a:r>
            <a:r>
              <a:rPr lang="en-US" sz="2400" b="1"/>
              <a:t> disparities.</a:t>
            </a:r>
            <a:r>
              <a:rPr lang="en-US" sz="2800" b="1"/>
              <a:t> </a:t>
            </a:r>
          </a:p>
        </p:txBody>
      </p:sp>
      <p:sp>
        <p:nvSpPr>
          <p:cNvPr id="534533" name="Text Box 5"/>
          <p:cNvSpPr txBox="1">
            <a:spLocks noChangeArrowheads="1"/>
          </p:cNvSpPr>
          <p:nvPr/>
        </p:nvSpPr>
        <p:spPr bwMode="auto">
          <a:xfrm>
            <a:off x="901700" y="5851525"/>
            <a:ext cx="7693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You’d have to </a:t>
            </a:r>
            <a:r>
              <a:rPr lang="en-US" sz="2400" b="1">
                <a:solidFill>
                  <a:srgbClr val="FFFF00"/>
                </a:solidFill>
              </a:rPr>
              <a:t>cross</a:t>
            </a:r>
            <a:r>
              <a:rPr lang="en-US" sz="2400" b="1"/>
              <a:t> your eyes to look at the closer object, </a:t>
            </a:r>
          </a:p>
          <a:p>
            <a:pPr algn="ctr"/>
            <a:r>
              <a:rPr lang="en-US" sz="2400" b="1"/>
              <a:t>i.e., to change fixation from “P” to “C”.</a:t>
            </a:r>
            <a:endParaRPr lang="en-US" sz="2800" b="1"/>
          </a:p>
        </p:txBody>
      </p:sp>
      <p:sp>
        <p:nvSpPr>
          <p:cNvPr id="534534" name="Text Box 6"/>
          <p:cNvSpPr txBox="1">
            <a:spLocks noChangeArrowheads="1"/>
          </p:cNvSpPr>
          <p:nvPr/>
        </p:nvSpPr>
        <p:spPr bwMode="auto">
          <a:xfrm>
            <a:off x="5791200" y="3200400"/>
            <a:ext cx="24193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Point “C” generates </a:t>
            </a:r>
          </a:p>
          <a:p>
            <a:r>
              <a:rPr lang="en-US" sz="2000" b="1">
                <a:solidFill>
                  <a:srgbClr val="FF0000"/>
                </a:solidFill>
              </a:rPr>
              <a:t>crossed disparities.</a:t>
            </a:r>
            <a:r>
              <a:rPr lang="en-US" sz="2800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BFF00"/>
                </a:solidFill>
              </a:rPr>
              <a:t>Part </a:t>
            </a:r>
            <a:r>
              <a:rPr lang="en-US" b="1" u="sng" dirty="0" smtClean="0">
                <a:solidFill>
                  <a:srgbClr val="FBFF00"/>
                </a:solidFill>
              </a:rPr>
              <a:t>1</a:t>
            </a:r>
            <a:endParaRPr lang="en-US" dirty="0"/>
          </a:p>
        </p:txBody>
      </p:sp>
      <p:sp>
        <p:nvSpPr>
          <p:cNvPr id="518147" name="Rectangle 3"/>
          <p:cNvSpPr>
            <a:spLocks noChangeArrowheads="1"/>
          </p:cNvSpPr>
          <p:nvPr/>
        </p:nvSpPr>
        <p:spPr bwMode="auto">
          <a:xfrm>
            <a:off x="480138" y="2057400"/>
            <a:ext cx="82900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/>
              <a:t>Monocular &amp; Binocular </a:t>
            </a:r>
            <a:r>
              <a:rPr lang="en-US" sz="4000" b="1" dirty="0"/>
              <a:t>Depth Cues:</a:t>
            </a:r>
          </a:p>
          <a:p>
            <a:pPr algn="ctr"/>
            <a:r>
              <a:rPr lang="en-US" sz="4000" b="1" dirty="0"/>
              <a:t>Understanding Retinal Disparities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pic>
        <p:nvPicPr>
          <p:cNvPr id="535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860550"/>
            <a:ext cx="2413000" cy="3738563"/>
          </a:xfrm>
          <a:prstGeom prst="rect">
            <a:avLst/>
          </a:prstGeom>
          <a:noFill/>
        </p:spPr>
      </p:pic>
      <p:sp>
        <p:nvSpPr>
          <p:cNvPr id="535556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8688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All points </a:t>
            </a:r>
            <a:r>
              <a:rPr lang="en-US" sz="2400" b="1">
                <a:solidFill>
                  <a:srgbClr val="FFFF00"/>
                </a:solidFill>
              </a:rPr>
              <a:t>further</a:t>
            </a:r>
            <a:r>
              <a:rPr lang="en-US" sz="2400" b="1"/>
              <a:t> than fixation generate </a:t>
            </a:r>
            <a:r>
              <a:rPr lang="en-US" sz="2400" b="1">
                <a:solidFill>
                  <a:srgbClr val="FFFF00"/>
                </a:solidFill>
              </a:rPr>
              <a:t>“uncrossed”</a:t>
            </a:r>
            <a:r>
              <a:rPr lang="en-US" sz="2400" b="1"/>
              <a:t> disparities.</a:t>
            </a:r>
            <a:r>
              <a:rPr lang="en-US" sz="2800" b="1"/>
              <a:t> </a:t>
            </a:r>
          </a:p>
        </p:txBody>
      </p:sp>
      <p:sp>
        <p:nvSpPr>
          <p:cNvPr id="535557" name="Text Box 5"/>
          <p:cNvSpPr txBox="1">
            <a:spLocks noChangeArrowheads="1"/>
          </p:cNvSpPr>
          <p:nvPr/>
        </p:nvSpPr>
        <p:spPr bwMode="auto">
          <a:xfrm>
            <a:off x="644525" y="5851525"/>
            <a:ext cx="8220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You’d have to </a:t>
            </a:r>
            <a:r>
              <a:rPr lang="en-US" sz="2400" b="1">
                <a:solidFill>
                  <a:srgbClr val="FFFF00"/>
                </a:solidFill>
              </a:rPr>
              <a:t>uncross</a:t>
            </a:r>
            <a:r>
              <a:rPr lang="en-US" sz="2400" b="1"/>
              <a:t> your eyes to look at the further object, </a:t>
            </a:r>
          </a:p>
          <a:p>
            <a:pPr algn="ctr"/>
            <a:r>
              <a:rPr lang="en-US" sz="2400" b="1"/>
              <a:t>i.e., to change fixation from “P” to “F”.</a:t>
            </a:r>
            <a:endParaRPr lang="en-US" sz="2800" b="1"/>
          </a:p>
        </p:txBody>
      </p:sp>
      <p:sp>
        <p:nvSpPr>
          <p:cNvPr id="535558" name="Text Box 6"/>
          <p:cNvSpPr txBox="1">
            <a:spLocks noChangeArrowheads="1"/>
          </p:cNvSpPr>
          <p:nvPr/>
        </p:nvSpPr>
        <p:spPr bwMode="auto">
          <a:xfrm>
            <a:off x="5791200" y="3200400"/>
            <a:ext cx="26114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Point “F” generates </a:t>
            </a:r>
          </a:p>
          <a:p>
            <a:r>
              <a:rPr lang="en-US" sz="2000" b="1">
                <a:solidFill>
                  <a:srgbClr val="FF0000"/>
                </a:solidFill>
              </a:rPr>
              <a:t>uncrossed disparities.</a:t>
            </a:r>
            <a:r>
              <a:rPr lang="en-US" sz="2800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9144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pic>
        <p:nvPicPr>
          <p:cNvPr id="536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0200"/>
            <a:ext cx="4964113" cy="4000500"/>
          </a:xfrm>
          <a:prstGeom prst="rect">
            <a:avLst/>
          </a:prstGeom>
          <a:noFill/>
        </p:spPr>
      </p:pic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1905000" y="990600"/>
            <a:ext cx="5905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Summary of Viewing Geometry  </a:t>
            </a:r>
            <a:endParaRPr lang="en-US" b="1"/>
          </a:p>
        </p:txBody>
      </p:sp>
      <p:sp>
        <p:nvSpPr>
          <p:cNvPr id="536581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1712913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Points further</a:t>
            </a:r>
          </a:p>
          <a:p>
            <a:r>
              <a:rPr lang="en-US" sz="2000" b="1">
                <a:solidFill>
                  <a:srgbClr val="FF0000"/>
                </a:solidFill>
              </a:rPr>
              <a:t>than fixation</a:t>
            </a:r>
          </a:p>
          <a:p>
            <a:r>
              <a:rPr lang="en-US" sz="2000" b="1">
                <a:solidFill>
                  <a:srgbClr val="FF0000"/>
                </a:solidFill>
              </a:rPr>
              <a:t>generate</a:t>
            </a:r>
          </a:p>
          <a:p>
            <a:r>
              <a:rPr lang="en-US" sz="2000" b="1">
                <a:solidFill>
                  <a:srgbClr val="FF0000"/>
                </a:solidFill>
              </a:rPr>
              <a:t>uncrossed</a:t>
            </a:r>
          </a:p>
          <a:p>
            <a:r>
              <a:rPr lang="en-US" sz="2000" b="1">
                <a:solidFill>
                  <a:srgbClr val="FF0000"/>
                </a:solidFill>
              </a:rPr>
              <a:t>disparities.</a:t>
            </a:r>
            <a:r>
              <a:rPr lang="en-US" sz="2800" b="1"/>
              <a:t> </a:t>
            </a:r>
          </a:p>
        </p:txBody>
      </p:sp>
      <p:sp>
        <p:nvSpPr>
          <p:cNvPr id="536582" name="Text Box 6"/>
          <p:cNvSpPr txBox="1">
            <a:spLocks noChangeArrowheads="1"/>
          </p:cNvSpPr>
          <p:nvPr/>
        </p:nvSpPr>
        <p:spPr bwMode="auto">
          <a:xfrm>
            <a:off x="7131050" y="2667000"/>
            <a:ext cx="1643063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Points nearer</a:t>
            </a:r>
          </a:p>
          <a:p>
            <a:r>
              <a:rPr lang="en-US" sz="2000" b="1">
                <a:solidFill>
                  <a:srgbClr val="FF0000"/>
                </a:solidFill>
              </a:rPr>
              <a:t>than fixation</a:t>
            </a:r>
          </a:p>
          <a:p>
            <a:r>
              <a:rPr lang="en-US" sz="2000" b="1">
                <a:solidFill>
                  <a:srgbClr val="FF0000"/>
                </a:solidFill>
              </a:rPr>
              <a:t>generate</a:t>
            </a:r>
          </a:p>
          <a:p>
            <a:r>
              <a:rPr lang="en-US" sz="2000" b="1">
                <a:solidFill>
                  <a:srgbClr val="FF0000"/>
                </a:solidFill>
              </a:rPr>
              <a:t>crossed</a:t>
            </a:r>
          </a:p>
          <a:p>
            <a:r>
              <a:rPr lang="en-US" sz="2000" b="1">
                <a:solidFill>
                  <a:srgbClr val="FF0000"/>
                </a:solidFill>
              </a:rPr>
              <a:t>disparities.</a:t>
            </a:r>
            <a:r>
              <a:rPr lang="en-US" sz="2800" b="1"/>
              <a:t> </a:t>
            </a:r>
          </a:p>
        </p:txBody>
      </p:sp>
      <p:sp>
        <p:nvSpPr>
          <p:cNvPr id="536583" name="Text Box 7"/>
          <p:cNvSpPr txBox="1">
            <a:spLocks noChangeArrowheads="1"/>
          </p:cNvSpPr>
          <p:nvPr/>
        </p:nvSpPr>
        <p:spPr bwMode="auto">
          <a:xfrm>
            <a:off x="741363" y="5745163"/>
            <a:ext cx="81867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Objects on the horopter project to</a:t>
            </a:r>
          </a:p>
          <a:p>
            <a:pPr algn="ctr"/>
            <a:r>
              <a:rPr lang="en-US" sz="3200" b="1"/>
              <a:t>corresponding retinal points (zero disparity).  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Disparities are ‘crossed’ when the left-eye’s view has rightward displacements, and the right-eye’s view has leftward displacements. (That is, everything is “crossed”, i.e., backwards!)</a:t>
            </a: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Disparities are ‘uncrossed’ when the left-eye’s view has leftward displacements, and the right-eye’s view has rightward displacements. (That is, everything is the way it “should be”!)</a:t>
            </a: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endParaRPr lang="en-US" sz="2000" b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Here are some questions to help you understand crossed &amp; uncrossed disparities…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 </a:t>
            </a:r>
            <a:br>
              <a:rPr lang="en-US" sz="3600" b="1" u="sng">
                <a:solidFill>
                  <a:srgbClr val="FBFF00"/>
                </a:solidFill>
              </a:rPr>
            </a:br>
            <a:endParaRPr lang="en-US" sz="3600" b="1" u="sng">
              <a:solidFill>
                <a:srgbClr val="FB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914400"/>
          </a:xfrm>
        </p:spPr>
        <p:txBody>
          <a:bodyPr/>
          <a:lstStyle/>
          <a:p>
            <a:r>
              <a:rPr lang="en-US" sz="3600" b="1" u="sng">
                <a:solidFill>
                  <a:schemeClr val="tx1"/>
                </a:solidFill>
              </a:rPr>
              <a:t>Retinal Disparities</a:t>
            </a:r>
            <a:endParaRPr lang="en-US" sz="3600" b="1" u="sng">
              <a:solidFill>
                <a:srgbClr val="FBFF00"/>
              </a:solidFill>
            </a:endParaRPr>
          </a:p>
        </p:txBody>
      </p:sp>
      <p:sp>
        <p:nvSpPr>
          <p:cNvPr id="538627" name="Text Box 3"/>
          <p:cNvSpPr txBox="1">
            <a:spLocks noChangeArrowheads="1"/>
          </p:cNvSpPr>
          <p:nvPr/>
        </p:nvSpPr>
        <p:spPr bwMode="auto">
          <a:xfrm>
            <a:off x="730250" y="1295400"/>
            <a:ext cx="8189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</a:rPr>
              <a:t>These Images Contain No Binocular Disparity</a:t>
            </a:r>
            <a:endParaRPr lang="en-US" b="1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2058988"/>
            <a:ext cx="3198813" cy="3198812"/>
            <a:chOff x="672" y="1777"/>
            <a:chExt cx="2015" cy="2015"/>
          </a:xfrm>
        </p:grpSpPr>
        <p:sp>
          <p:nvSpPr>
            <p:cNvPr id="538629" name="Rectangle 5"/>
            <p:cNvSpPr>
              <a:spLocks noChangeArrowheads="1"/>
            </p:cNvSpPr>
            <p:nvPr/>
          </p:nvSpPr>
          <p:spPr bwMode="auto">
            <a:xfrm>
              <a:off x="672" y="1777"/>
              <a:ext cx="2015" cy="2015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2"/>
                </a:solidFill>
              </a:endParaRPr>
            </a:p>
          </p:txBody>
        </p:sp>
        <p:sp>
          <p:nvSpPr>
            <p:cNvPr id="538630" name="AutoShape 6"/>
            <p:cNvSpPr>
              <a:spLocks noChangeArrowheads="1"/>
            </p:cNvSpPr>
            <p:nvPr/>
          </p:nvSpPr>
          <p:spPr bwMode="auto">
            <a:xfrm>
              <a:off x="816" y="2544"/>
              <a:ext cx="480" cy="480"/>
            </a:xfrm>
            <a:prstGeom prst="triangle">
              <a:avLst>
                <a:gd name="adj" fmla="val 50000"/>
              </a:avLst>
            </a:prstGeom>
            <a:solidFill>
              <a:srgbClr val="3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1" name="AutoShape 7"/>
            <p:cNvSpPr>
              <a:spLocks noChangeAspect="1" noChangeArrowheads="1"/>
            </p:cNvSpPr>
            <p:nvPr/>
          </p:nvSpPr>
          <p:spPr bwMode="auto">
            <a:xfrm>
              <a:off x="2064" y="2568"/>
              <a:ext cx="432" cy="432"/>
            </a:xfrm>
            <a:prstGeom prst="plus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2" name="Oval 8"/>
            <p:cNvSpPr>
              <a:spLocks noChangeAspect="1" noChangeArrowheads="1"/>
            </p:cNvSpPr>
            <p:nvPr/>
          </p:nvSpPr>
          <p:spPr bwMode="auto">
            <a:xfrm>
              <a:off x="1488" y="2623"/>
              <a:ext cx="322" cy="322"/>
            </a:xfrm>
            <a:prstGeom prst="ellipse">
              <a:avLst/>
            </a:prstGeom>
            <a:solidFill>
              <a:srgbClr val="3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954588" y="2057400"/>
            <a:ext cx="3198812" cy="3198813"/>
            <a:chOff x="672" y="1777"/>
            <a:chExt cx="2015" cy="2015"/>
          </a:xfrm>
        </p:grpSpPr>
        <p:sp>
          <p:nvSpPr>
            <p:cNvPr id="538634" name="Rectangle 10"/>
            <p:cNvSpPr>
              <a:spLocks noChangeArrowheads="1"/>
            </p:cNvSpPr>
            <p:nvPr/>
          </p:nvSpPr>
          <p:spPr bwMode="auto">
            <a:xfrm>
              <a:off x="672" y="1777"/>
              <a:ext cx="2015" cy="2015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 u="sng">
                <a:solidFill>
                  <a:schemeClr val="bg2"/>
                </a:solidFill>
              </a:endParaRPr>
            </a:p>
          </p:txBody>
        </p:sp>
        <p:sp>
          <p:nvSpPr>
            <p:cNvPr id="538635" name="AutoShape 11"/>
            <p:cNvSpPr>
              <a:spLocks noChangeArrowheads="1"/>
            </p:cNvSpPr>
            <p:nvPr/>
          </p:nvSpPr>
          <p:spPr bwMode="auto">
            <a:xfrm>
              <a:off x="816" y="2544"/>
              <a:ext cx="480" cy="480"/>
            </a:xfrm>
            <a:prstGeom prst="triangle">
              <a:avLst>
                <a:gd name="adj" fmla="val 50000"/>
              </a:avLst>
            </a:prstGeom>
            <a:solidFill>
              <a:srgbClr val="3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6" name="AutoShape 12"/>
            <p:cNvSpPr>
              <a:spLocks noChangeAspect="1" noChangeArrowheads="1"/>
            </p:cNvSpPr>
            <p:nvPr/>
          </p:nvSpPr>
          <p:spPr bwMode="auto">
            <a:xfrm>
              <a:off x="2064" y="2568"/>
              <a:ext cx="432" cy="432"/>
            </a:xfrm>
            <a:prstGeom prst="plus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7" name="Oval 13"/>
            <p:cNvSpPr>
              <a:spLocks noChangeAspect="1" noChangeArrowheads="1"/>
            </p:cNvSpPr>
            <p:nvPr/>
          </p:nvSpPr>
          <p:spPr bwMode="auto">
            <a:xfrm>
              <a:off x="1488" y="2623"/>
              <a:ext cx="322" cy="322"/>
            </a:xfrm>
            <a:prstGeom prst="ellipse">
              <a:avLst/>
            </a:prstGeom>
            <a:solidFill>
              <a:srgbClr val="3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8638" name="Text Box 14"/>
          <p:cNvSpPr txBox="1">
            <a:spLocks noChangeArrowheads="1"/>
          </p:cNvSpPr>
          <p:nvPr/>
        </p:nvSpPr>
        <p:spPr bwMode="auto">
          <a:xfrm>
            <a:off x="990600" y="5562600"/>
            <a:ext cx="75739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</a:rPr>
              <a:t>What change to the left image would make</a:t>
            </a:r>
          </a:p>
          <a:p>
            <a:pPr algn="ctr"/>
            <a:r>
              <a:rPr lang="en-US" sz="3200" b="1">
                <a:solidFill>
                  <a:schemeClr val="tx1"/>
                </a:solidFill>
              </a:rPr>
              <a:t>the </a:t>
            </a:r>
            <a:r>
              <a:rPr lang="en-US" sz="3200" b="1">
                <a:solidFill>
                  <a:srgbClr val="FF0000"/>
                </a:solidFill>
              </a:rPr>
              <a:t>circle</a:t>
            </a:r>
            <a:r>
              <a:rPr lang="en-US" sz="3200" b="1">
                <a:solidFill>
                  <a:schemeClr val="tx1"/>
                </a:solidFill>
              </a:rPr>
              <a:t> appear </a:t>
            </a:r>
            <a:r>
              <a:rPr lang="en-US" sz="3200" b="1">
                <a:solidFill>
                  <a:srgbClr val="FF0000"/>
                </a:solidFill>
              </a:rPr>
              <a:t>near</a:t>
            </a:r>
            <a:r>
              <a:rPr lang="en-US" sz="3200" b="1">
                <a:solidFill>
                  <a:schemeClr val="tx1"/>
                </a:solidFill>
              </a:rPr>
              <a:t> in depth?</a:t>
            </a:r>
            <a:endParaRPr lang="en-US" b="1"/>
          </a:p>
        </p:txBody>
      </p:sp>
      <p:sp>
        <p:nvSpPr>
          <p:cNvPr id="538639" name="Rectangle 15"/>
          <p:cNvSpPr>
            <a:spLocks noChangeArrowheads="1"/>
          </p:cNvSpPr>
          <p:nvPr/>
        </p:nvSpPr>
        <p:spPr bwMode="auto">
          <a:xfrm>
            <a:off x="3352800" y="990600"/>
            <a:ext cx="295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u="sng">
                <a:solidFill>
                  <a:srgbClr val="FF0000"/>
                </a:solidFill>
              </a:rPr>
              <a:t>Potential Pop Quiz Question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914400"/>
          </a:xfrm>
        </p:spPr>
        <p:txBody>
          <a:bodyPr/>
          <a:lstStyle/>
          <a:p>
            <a:r>
              <a:rPr lang="en-US" sz="3600" b="1" u="sng">
                <a:solidFill>
                  <a:schemeClr val="tx1"/>
                </a:solidFill>
              </a:rPr>
              <a:t>Retinal Disparities</a:t>
            </a:r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730250" y="1295400"/>
            <a:ext cx="8189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</a:rPr>
              <a:t>These Images Contain No Binocular Disparity</a:t>
            </a:r>
            <a:endParaRPr lang="en-US" b="1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2058988"/>
            <a:ext cx="3198813" cy="3198812"/>
            <a:chOff x="672" y="1777"/>
            <a:chExt cx="2015" cy="2015"/>
          </a:xfrm>
        </p:grpSpPr>
        <p:sp>
          <p:nvSpPr>
            <p:cNvPr id="539653" name="Rectangle 5"/>
            <p:cNvSpPr>
              <a:spLocks noChangeArrowheads="1"/>
            </p:cNvSpPr>
            <p:nvPr/>
          </p:nvSpPr>
          <p:spPr bwMode="auto">
            <a:xfrm>
              <a:off x="672" y="1777"/>
              <a:ext cx="2015" cy="2015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 u="sng">
                <a:solidFill>
                  <a:schemeClr val="bg2"/>
                </a:solidFill>
              </a:endParaRPr>
            </a:p>
          </p:txBody>
        </p:sp>
        <p:sp>
          <p:nvSpPr>
            <p:cNvPr id="539654" name="AutoShape 6"/>
            <p:cNvSpPr>
              <a:spLocks noChangeArrowheads="1"/>
            </p:cNvSpPr>
            <p:nvPr/>
          </p:nvSpPr>
          <p:spPr bwMode="auto">
            <a:xfrm>
              <a:off x="816" y="2544"/>
              <a:ext cx="480" cy="480"/>
            </a:xfrm>
            <a:prstGeom prst="triangle">
              <a:avLst>
                <a:gd name="adj" fmla="val 50000"/>
              </a:avLst>
            </a:prstGeom>
            <a:solidFill>
              <a:srgbClr val="3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55" name="AutoShape 7"/>
            <p:cNvSpPr>
              <a:spLocks noChangeAspect="1" noChangeArrowheads="1"/>
            </p:cNvSpPr>
            <p:nvPr/>
          </p:nvSpPr>
          <p:spPr bwMode="auto">
            <a:xfrm>
              <a:off x="2064" y="2568"/>
              <a:ext cx="432" cy="432"/>
            </a:xfrm>
            <a:prstGeom prst="plus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56" name="Oval 8"/>
            <p:cNvSpPr>
              <a:spLocks noChangeAspect="1" noChangeArrowheads="1"/>
            </p:cNvSpPr>
            <p:nvPr/>
          </p:nvSpPr>
          <p:spPr bwMode="auto">
            <a:xfrm>
              <a:off x="1488" y="2623"/>
              <a:ext cx="322" cy="322"/>
            </a:xfrm>
            <a:prstGeom prst="ellipse">
              <a:avLst/>
            </a:prstGeom>
            <a:solidFill>
              <a:srgbClr val="3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954588" y="2057400"/>
            <a:ext cx="3198812" cy="3198813"/>
            <a:chOff x="672" y="1777"/>
            <a:chExt cx="2015" cy="2015"/>
          </a:xfrm>
        </p:grpSpPr>
        <p:sp>
          <p:nvSpPr>
            <p:cNvPr id="539658" name="Rectangle 10"/>
            <p:cNvSpPr>
              <a:spLocks noChangeArrowheads="1"/>
            </p:cNvSpPr>
            <p:nvPr/>
          </p:nvSpPr>
          <p:spPr bwMode="auto">
            <a:xfrm>
              <a:off x="672" y="1777"/>
              <a:ext cx="2015" cy="2015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 u="sng">
                <a:solidFill>
                  <a:schemeClr val="bg2"/>
                </a:solidFill>
              </a:endParaRPr>
            </a:p>
          </p:txBody>
        </p:sp>
        <p:sp>
          <p:nvSpPr>
            <p:cNvPr id="539659" name="AutoShape 11"/>
            <p:cNvSpPr>
              <a:spLocks noChangeArrowheads="1"/>
            </p:cNvSpPr>
            <p:nvPr/>
          </p:nvSpPr>
          <p:spPr bwMode="auto">
            <a:xfrm>
              <a:off x="816" y="2544"/>
              <a:ext cx="480" cy="480"/>
            </a:xfrm>
            <a:prstGeom prst="triangle">
              <a:avLst>
                <a:gd name="adj" fmla="val 50000"/>
              </a:avLst>
            </a:prstGeom>
            <a:solidFill>
              <a:srgbClr val="3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60" name="AutoShape 12"/>
            <p:cNvSpPr>
              <a:spLocks noChangeAspect="1" noChangeArrowheads="1"/>
            </p:cNvSpPr>
            <p:nvPr/>
          </p:nvSpPr>
          <p:spPr bwMode="auto">
            <a:xfrm>
              <a:off x="2064" y="2568"/>
              <a:ext cx="432" cy="432"/>
            </a:xfrm>
            <a:prstGeom prst="plus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61" name="Oval 13"/>
            <p:cNvSpPr>
              <a:spLocks noChangeAspect="1" noChangeArrowheads="1"/>
            </p:cNvSpPr>
            <p:nvPr/>
          </p:nvSpPr>
          <p:spPr bwMode="auto">
            <a:xfrm>
              <a:off x="1488" y="2623"/>
              <a:ext cx="322" cy="322"/>
            </a:xfrm>
            <a:prstGeom prst="ellipse">
              <a:avLst/>
            </a:prstGeom>
            <a:solidFill>
              <a:srgbClr val="3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9662" name="Text Box 14"/>
          <p:cNvSpPr txBox="1">
            <a:spLocks noChangeArrowheads="1"/>
          </p:cNvSpPr>
          <p:nvPr/>
        </p:nvSpPr>
        <p:spPr bwMode="auto">
          <a:xfrm>
            <a:off x="844550" y="5562600"/>
            <a:ext cx="7867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</a:rPr>
              <a:t>What change to the right image would make</a:t>
            </a:r>
          </a:p>
          <a:p>
            <a:pPr algn="ctr"/>
            <a:r>
              <a:rPr lang="en-US" sz="3200" b="1">
                <a:solidFill>
                  <a:schemeClr val="tx1"/>
                </a:solidFill>
              </a:rPr>
              <a:t>the </a:t>
            </a:r>
            <a:r>
              <a:rPr lang="en-US" sz="3200" b="1">
                <a:solidFill>
                  <a:srgbClr val="FF0000"/>
                </a:solidFill>
              </a:rPr>
              <a:t>triangle</a:t>
            </a:r>
            <a:r>
              <a:rPr lang="en-US" sz="3200" b="1">
                <a:solidFill>
                  <a:schemeClr val="tx1"/>
                </a:solidFill>
              </a:rPr>
              <a:t> appear </a:t>
            </a:r>
            <a:r>
              <a:rPr lang="en-US" sz="3200" b="1">
                <a:solidFill>
                  <a:srgbClr val="FF0000"/>
                </a:solidFill>
              </a:rPr>
              <a:t>far</a:t>
            </a:r>
            <a:r>
              <a:rPr lang="en-US" sz="3200" b="1">
                <a:solidFill>
                  <a:schemeClr val="tx1"/>
                </a:solidFill>
              </a:rPr>
              <a:t> in depth?</a:t>
            </a:r>
            <a:endParaRPr lang="en-US" b="1"/>
          </a:p>
        </p:txBody>
      </p:sp>
      <p:sp>
        <p:nvSpPr>
          <p:cNvPr id="539663" name="Rectangle 15"/>
          <p:cNvSpPr>
            <a:spLocks noChangeArrowheads="1"/>
          </p:cNvSpPr>
          <p:nvPr/>
        </p:nvSpPr>
        <p:spPr bwMode="auto">
          <a:xfrm>
            <a:off x="3352800" y="990600"/>
            <a:ext cx="295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u="sng">
                <a:solidFill>
                  <a:srgbClr val="FF0000"/>
                </a:solidFill>
              </a:rPr>
              <a:t>Potential Pop Quiz Question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914400"/>
          </a:xfrm>
        </p:spPr>
        <p:txBody>
          <a:bodyPr/>
          <a:lstStyle/>
          <a:p>
            <a:r>
              <a:rPr lang="en-US" sz="3600" b="1" u="sng">
                <a:solidFill>
                  <a:schemeClr val="tx1"/>
                </a:solidFill>
              </a:rPr>
              <a:t>Retinal Disparities</a:t>
            </a:r>
          </a:p>
        </p:txBody>
      </p:sp>
      <p:sp>
        <p:nvSpPr>
          <p:cNvPr id="540675" name="Text Box 3"/>
          <p:cNvSpPr txBox="1">
            <a:spLocks noChangeArrowheads="1"/>
          </p:cNvSpPr>
          <p:nvPr/>
        </p:nvSpPr>
        <p:spPr bwMode="auto">
          <a:xfrm>
            <a:off x="730250" y="1295400"/>
            <a:ext cx="8189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</a:rPr>
              <a:t>These Images Contain No Binocular Disparity</a:t>
            </a:r>
            <a:endParaRPr lang="en-US" b="1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2058988"/>
            <a:ext cx="3198813" cy="3198812"/>
            <a:chOff x="672" y="1777"/>
            <a:chExt cx="2015" cy="2015"/>
          </a:xfrm>
        </p:grpSpPr>
        <p:sp>
          <p:nvSpPr>
            <p:cNvPr id="540677" name="Rectangle 5"/>
            <p:cNvSpPr>
              <a:spLocks noChangeArrowheads="1"/>
            </p:cNvSpPr>
            <p:nvPr/>
          </p:nvSpPr>
          <p:spPr bwMode="auto">
            <a:xfrm>
              <a:off x="672" y="1777"/>
              <a:ext cx="2015" cy="2015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 u="sng">
                <a:solidFill>
                  <a:schemeClr val="bg2"/>
                </a:solidFill>
              </a:endParaRPr>
            </a:p>
          </p:txBody>
        </p:sp>
        <p:sp>
          <p:nvSpPr>
            <p:cNvPr id="540678" name="AutoShape 6"/>
            <p:cNvSpPr>
              <a:spLocks noChangeArrowheads="1"/>
            </p:cNvSpPr>
            <p:nvPr/>
          </p:nvSpPr>
          <p:spPr bwMode="auto">
            <a:xfrm>
              <a:off x="816" y="2544"/>
              <a:ext cx="480" cy="480"/>
            </a:xfrm>
            <a:prstGeom prst="triangle">
              <a:avLst>
                <a:gd name="adj" fmla="val 50000"/>
              </a:avLst>
            </a:prstGeom>
            <a:solidFill>
              <a:srgbClr val="3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79" name="AutoShape 7"/>
            <p:cNvSpPr>
              <a:spLocks noChangeAspect="1" noChangeArrowheads="1"/>
            </p:cNvSpPr>
            <p:nvPr/>
          </p:nvSpPr>
          <p:spPr bwMode="auto">
            <a:xfrm>
              <a:off x="2064" y="2568"/>
              <a:ext cx="432" cy="432"/>
            </a:xfrm>
            <a:prstGeom prst="plus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0" name="Oval 8"/>
            <p:cNvSpPr>
              <a:spLocks noChangeAspect="1" noChangeArrowheads="1"/>
            </p:cNvSpPr>
            <p:nvPr/>
          </p:nvSpPr>
          <p:spPr bwMode="auto">
            <a:xfrm>
              <a:off x="1488" y="2623"/>
              <a:ext cx="322" cy="322"/>
            </a:xfrm>
            <a:prstGeom prst="ellipse">
              <a:avLst/>
            </a:prstGeom>
            <a:solidFill>
              <a:srgbClr val="3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954588" y="2057400"/>
            <a:ext cx="3198812" cy="3198813"/>
            <a:chOff x="672" y="1777"/>
            <a:chExt cx="2015" cy="2015"/>
          </a:xfrm>
        </p:grpSpPr>
        <p:sp>
          <p:nvSpPr>
            <p:cNvPr id="540682" name="Rectangle 10"/>
            <p:cNvSpPr>
              <a:spLocks noChangeArrowheads="1"/>
            </p:cNvSpPr>
            <p:nvPr/>
          </p:nvSpPr>
          <p:spPr bwMode="auto">
            <a:xfrm>
              <a:off x="672" y="1777"/>
              <a:ext cx="2015" cy="2015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 u="sng">
                <a:solidFill>
                  <a:schemeClr val="bg2"/>
                </a:solidFill>
              </a:endParaRPr>
            </a:p>
          </p:txBody>
        </p:sp>
        <p:sp>
          <p:nvSpPr>
            <p:cNvPr id="540683" name="AutoShape 11"/>
            <p:cNvSpPr>
              <a:spLocks noChangeArrowheads="1"/>
            </p:cNvSpPr>
            <p:nvPr/>
          </p:nvSpPr>
          <p:spPr bwMode="auto">
            <a:xfrm>
              <a:off x="816" y="2544"/>
              <a:ext cx="480" cy="480"/>
            </a:xfrm>
            <a:prstGeom prst="triangle">
              <a:avLst>
                <a:gd name="adj" fmla="val 50000"/>
              </a:avLst>
            </a:prstGeom>
            <a:solidFill>
              <a:srgbClr val="3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4" name="AutoShape 12"/>
            <p:cNvSpPr>
              <a:spLocks noChangeAspect="1" noChangeArrowheads="1"/>
            </p:cNvSpPr>
            <p:nvPr/>
          </p:nvSpPr>
          <p:spPr bwMode="auto">
            <a:xfrm>
              <a:off x="2064" y="2568"/>
              <a:ext cx="432" cy="432"/>
            </a:xfrm>
            <a:prstGeom prst="plus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5" name="Oval 13"/>
            <p:cNvSpPr>
              <a:spLocks noChangeAspect="1" noChangeArrowheads="1"/>
            </p:cNvSpPr>
            <p:nvPr/>
          </p:nvSpPr>
          <p:spPr bwMode="auto">
            <a:xfrm>
              <a:off x="1488" y="2623"/>
              <a:ext cx="322" cy="322"/>
            </a:xfrm>
            <a:prstGeom prst="ellipse">
              <a:avLst/>
            </a:prstGeom>
            <a:solidFill>
              <a:srgbClr val="3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0686" name="Text Box 14"/>
          <p:cNvSpPr txBox="1">
            <a:spLocks noChangeArrowheads="1"/>
          </p:cNvSpPr>
          <p:nvPr/>
        </p:nvSpPr>
        <p:spPr bwMode="auto">
          <a:xfrm>
            <a:off x="1031875" y="5562600"/>
            <a:ext cx="74977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</a:rPr>
              <a:t>Describe two different ways of making the</a:t>
            </a:r>
          </a:p>
          <a:p>
            <a:pPr algn="ctr"/>
            <a:r>
              <a:rPr lang="en-US" sz="3200" b="1">
                <a:solidFill>
                  <a:schemeClr val="tx1"/>
                </a:solidFill>
              </a:rPr>
              <a:t>the </a:t>
            </a:r>
            <a:r>
              <a:rPr lang="en-US" sz="3200" b="1">
                <a:solidFill>
                  <a:srgbClr val="FF0000"/>
                </a:solidFill>
              </a:rPr>
              <a:t>cross</a:t>
            </a:r>
            <a:r>
              <a:rPr lang="en-US" sz="3200" b="1">
                <a:solidFill>
                  <a:schemeClr val="tx1"/>
                </a:solidFill>
              </a:rPr>
              <a:t> appear </a:t>
            </a:r>
            <a:r>
              <a:rPr lang="en-US" sz="3200" b="1">
                <a:solidFill>
                  <a:srgbClr val="FF0000"/>
                </a:solidFill>
              </a:rPr>
              <a:t>near</a:t>
            </a:r>
            <a:r>
              <a:rPr lang="en-US" sz="3200" b="1">
                <a:solidFill>
                  <a:schemeClr val="tx1"/>
                </a:solidFill>
              </a:rPr>
              <a:t> in depth?</a:t>
            </a:r>
            <a:endParaRPr lang="en-US" b="1"/>
          </a:p>
        </p:txBody>
      </p:sp>
      <p:sp>
        <p:nvSpPr>
          <p:cNvPr id="540687" name="Rectangle 15"/>
          <p:cNvSpPr>
            <a:spLocks noChangeArrowheads="1"/>
          </p:cNvSpPr>
          <p:nvPr/>
        </p:nvSpPr>
        <p:spPr bwMode="auto">
          <a:xfrm>
            <a:off x="3352800" y="990600"/>
            <a:ext cx="295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u="sng">
                <a:solidFill>
                  <a:srgbClr val="FF0000"/>
                </a:solidFill>
              </a:rPr>
              <a:t>Potential Pop Quiz Question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marL="609600" indent="-609600">
              <a:buFont typeface="Times" pitchFamily="36" charset="0"/>
              <a:buAutoNum type="arabicPeriod"/>
            </a:pPr>
            <a:r>
              <a:rPr lang="en-US" b="1" dirty="0">
                <a:solidFill>
                  <a:srgbClr val="FBFF00"/>
                </a:solidFill>
              </a:rPr>
              <a:t>A fundamental problem in perception:</a:t>
            </a:r>
            <a:r>
              <a:rPr lang="en-US" b="1" dirty="0">
                <a:solidFill>
                  <a:schemeClr val="bg1"/>
                </a:solidFill>
              </a:rPr>
              <a:t>  How do we recover a 3-d world from a 2-d retinal image?</a:t>
            </a:r>
          </a:p>
          <a:p>
            <a:pPr marL="609600" indent="-609600">
              <a:buFont typeface="Times" pitchFamily="36" charset="0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buFont typeface="Times" pitchFamily="36" charset="0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A </a:t>
            </a:r>
            <a:r>
              <a:rPr lang="en-US" b="1" dirty="0">
                <a:solidFill>
                  <a:srgbClr val="FFFC23"/>
                </a:solidFill>
              </a:rPr>
              <a:t>Monocular Depth Cue</a:t>
            </a:r>
            <a:r>
              <a:rPr lang="en-US" b="1" dirty="0">
                <a:solidFill>
                  <a:schemeClr val="bg1"/>
                </a:solidFill>
              </a:rPr>
              <a:t> is information </a:t>
            </a:r>
            <a:r>
              <a:rPr lang="en-US" b="1">
                <a:solidFill>
                  <a:schemeClr val="bg1"/>
                </a:solidFill>
              </a:rPr>
              <a:t>about </a:t>
            </a:r>
            <a:r>
              <a:rPr lang="en-US" b="1" smtClean="0">
                <a:solidFill>
                  <a:schemeClr val="bg1"/>
                </a:solidFill>
              </a:rPr>
              <a:t>depth </a:t>
            </a:r>
            <a:r>
              <a:rPr lang="en-US" b="1" dirty="0">
                <a:solidFill>
                  <a:schemeClr val="bg1"/>
                </a:solidFill>
              </a:rPr>
              <a:t>(i.e., relative position along the “Z” axis) that is available even in just one eye’s view.</a:t>
            </a:r>
          </a:p>
          <a:p>
            <a:pPr marL="609600" indent="-609600">
              <a:buFont typeface="Times" pitchFamily="36" charset="0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Monocular Depth Cues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For the average adult human, the two eyes are horizontally displaced from each other by ~6.5 cm. (My inter-</a:t>
            </a:r>
            <a:r>
              <a:rPr lang="en-US" sz="2400" b="1" dirty="0" err="1">
                <a:solidFill>
                  <a:schemeClr val="bg1"/>
                </a:solidFill>
              </a:rPr>
              <a:t>pupilary</a:t>
            </a:r>
            <a:r>
              <a:rPr lang="en-US" sz="2400" b="1" dirty="0">
                <a:solidFill>
                  <a:schemeClr val="bg1"/>
                </a:solidFill>
              </a:rPr>
              <a:t> distance is 6.8 cm.)</a:t>
            </a: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Because the two eyes view the world from slightly different positions, there are positional differences in the images projected to the two retinas.</a:t>
            </a: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These positional differences would also be found in photos from two cameras that shoot from slightly different horizontal positions….</a:t>
            </a: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sp>
        <p:nvSpPr>
          <p:cNvPr id="520195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699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Photos from two laterally displaced cameras.</a:t>
            </a:r>
          </a:p>
        </p:txBody>
      </p:sp>
      <p:pic>
        <p:nvPicPr>
          <p:cNvPr id="520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6526213" cy="35925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699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Photos from two laterally displaced cameras.</a:t>
            </a:r>
          </a:p>
        </p:txBody>
      </p:sp>
      <p:sp>
        <p:nvSpPr>
          <p:cNvPr id="521220" name="Text Box 4"/>
          <p:cNvSpPr txBox="1">
            <a:spLocks noChangeArrowheads="1"/>
          </p:cNvSpPr>
          <p:nvPr/>
        </p:nvSpPr>
        <p:spPr bwMode="auto">
          <a:xfrm>
            <a:off x="2173288" y="5670550"/>
            <a:ext cx="51133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The gap in the left image differs </a:t>
            </a:r>
          </a:p>
          <a:p>
            <a:pPr algn="ctr"/>
            <a:r>
              <a:rPr lang="en-US" sz="2800" b="1"/>
              <a:t>from the gap in the right image. </a:t>
            </a:r>
          </a:p>
        </p:txBody>
      </p:sp>
      <p:pic>
        <p:nvPicPr>
          <p:cNvPr id="521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6526213" cy="3592513"/>
          </a:xfrm>
          <a:prstGeom prst="rect">
            <a:avLst/>
          </a:prstGeom>
          <a:noFill/>
        </p:spPr>
      </p:pic>
      <p:sp>
        <p:nvSpPr>
          <p:cNvPr id="521222" name="Line 6"/>
          <p:cNvSpPr>
            <a:spLocks noChangeShapeType="1"/>
          </p:cNvSpPr>
          <p:nvPr/>
        </p:nvSpPr>
        <p:spPr bwMode="auto">
          <a:xfrm>
            <a:off x="2590800" y="3657600"/>
            <a:ext cx="457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223" name="Line 7"/>
          <p:cNvSpPr>
            <a:spLocks noChangeShapeType="1"/>
          </p:cNvSpPr>
          <p:nvPr/>
        </p:nvSpPr>
        <p:spPr bwMode="auto">
          <a:xfrm>
            <a:off x="6019800" y="3657600"/>
            <a:ext cx="457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The difference between the gaps in the left and right images would occur if the right bottle were nearer than the left bottle. </a:t>
            </a: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36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Let’s see a new pair of images in which an inter-ocular difference specifies depth….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9144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631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This is the top of page 1 in your hand-out.  </a:t>
            </a:r>
            <a:endParaRPr lang="en-US" b="1"/>
          </a:p>
        </p:txBody>
      </p:sp>
      <p:sp>
        <p:nvSpPr>
          <p:cNvPr id="523268" name="Text Box 4"/>
          <p:cNvSpPr txBox="1">
            <a:spLocks noChangeArrowheads="1"/>
          </p:cNvSpPr>
          <p:nvPr/>
        </p:nvSpPr>
        <p:spPr bwMode="auto">
          <a:xfrm>
            <a:off x="677863" y="5592763"/>
            <a:ext cx="8029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Let’s try to “Free Fuse” - to combine</a:t>
            </a:r>
          </a:p>
          <a:p>
            <a:pPr algn="ctr"/>
            <a:r>
              <a:rPr lang="en-US" sz="3200" b="1"/>
              <a:t>these two images w/o using an optical device  </a:t>
            </a:r>
            <a:endParaRPr lang="en-US" b="1"/>
          </a:p>
        </p:txBody>
      </p:sp>
      <p:pic>
        <p:nvPicPr>
          <p:cNvPr id="523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650" y="2209800"/>
            <a:ext cx="5137150" cy="3333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9144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Retinal Disparities</a:t>
            </a:r>
            <a:endParaRPr lang="en-US"/>
          </a:p>
        </p:txBody>
      </p:sp>
      <p:sp>
        <p:nvSpPr>
          <p:cNvPr id="524291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464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Place the index card between the images.  </a:t>
            </a:r>
            <a:endParaRPr lang="en-US" b="1"/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914400" y="5562600"/>
            <a:ext cx="77295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This allows the left image to stimulate the left eye,</a:t>
            </a:r>
          </a:p>
          <a:p>
            <a:pPr algn="ctr"/>
            <a:r>
              <a:rPr lang="en-US" sz="2800" b="1"/>
              <a:t>and the right image to stimulate the right eye.</a:t>
            </a:r>
            <a:r>
              <a:rPr lang="en-US" sz="3200" b="1"/>
              <a:t>   </a:t>
            </a:r>
            <a:endParaRPr lang="en-US" b="1"/>
          </a:p>
        </p:txBody>
      </p:sp>
      <p:pic>
        <p:nvPicPr>
          <p:cNvPr id="524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650" y="2209800"/>
            <a:ext cx="5137150" cy="3333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3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36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2834</TotalTime>
  <Words>866</Words>
  <Application>Microsoft Office PowerPoint</Application>
  <PresentationFormat>On-screen Show (4:3)</PresentationFormat>
  <Paragraphs>123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</vt:lpstr>
      <vt:lpstr>Outline Of Today’s Discussion</vt:lpstr>
      <vt:lpstr>Part 1</vt:lpstr>
      <vt:lpstr>Monocular Depth Cues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</vt:lpstr>
      <vt:lpstr>Retinal Disparities  </vt:lpstr>
      <vt:lpstr>Retinal Disparities</vt:lpstr>
      <vt:lpstr>Retinal Disparities</vt:lpstr>
      <vt:lpstr>Retinal Disparities</vt:lpstr>
    </vt:vector>
  </TitlesOfParts>
  <Company>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Windows User</cp:lastModifiedBy>
  <cp:revision>402</cp:revision>
  <dcterms:created xsi:type="dcterms:W3CDTF">2001-08-20T15:14:19Z</dcterms:created>
  <dcterms:modified xsi:type="dcterms:W3CDTF">2013-02-21T13:02:15Z</dcterms:modified>
</cp:coreProperties>
</file>